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2C0C6-461E-4C94-AD24-CDDB340D7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0FE011-1E9F-44C7-9DD1-0CCB32203E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5A980-3452-4412-9CCD-FFE789F7C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C59E-5C88-42B0-ABDD-F406605F1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C1685-6C11-40C4-B94B-EE5574F02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08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3E4F1-EE10-4283-B3F7-FE6E4F13A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EE60F8-69A3-4985-8979-088E59BD2E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E1D35-9A1F-4794-B273-205A6510F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0CDE2D-1F04-46A7-AE14-127B8BDE4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02F77-7302-48BE-8003-A2CE6DEED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33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D4F34B-119A-4B11-8495-5C3AACD3B0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A98CE1-DE56-4258-8F75-FE55C7315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7F793-B51D-4D90-9172-094AC1AFF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62E2E-83A0-4FC7-A02A-0E1D885AA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F91A9-49DA-49AE-BB90-563A0F318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55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6BAF2-BF41-4A15-B895-E48C3E891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558B-59E0-4771-B070-FD5D391AB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1A2C4-151F-4303-B0C2-B0E73A7EA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2F25C-1111-479D-9019-A0A2689A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496FE-37AA-4314-B70D-0C77C0B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148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53EBA-2720-4CB5-93F8-E21ADA161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2E1D5F-614F-44D9-8A7F-2E7E4F337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3DDA2-A432-421E-B142-88ED669EC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461AA7-8D43-4409-B64E-51C715D3A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7EED7-D244-4B4D-9EBD-43771129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705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EBD9-DE19-4DB8-8CBA-61A6F4C69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CC808-C1D5-4249-9CB0-4AEA5565A8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7AFBF2-2A11-46BC-95BE-191F296D7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06B67-BE96-4FFF-842C-24E974F7D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19319-F38B-443A-883F-F1E2FFC06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6E3FB0-B3AB-4B45-910A-B428EA3AA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152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592E2-BD69-42A2-923D-2D99A0A8B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784A1-C98D-4DAB-B30B-1143671C5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934B59-E5E6-489F-B7F0-0325CA1962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5EC233-80A0-49E5-A9D7-B1E28C950B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0B9E9E-815E-487A-9636-61CC7B5770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CFCA40-7FB9-4F3D-BF5B-4F5BF91A1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A146A9-E2D2-4019-8640-5236E43F2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1AA9CC-E31A-4569-AFC2-7169C0BB9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66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18ADB-C945-4488-B2CF-D024DD01A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090EF7-3AC8-44D9-87F0-AFFC4530A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2A9C12-38D1-4654-9220-D3B3DB6AD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E7338F-5D27-4703-87EA-A3F5E6BEC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609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65391F-2CB7-428B-B5A9-8EBFC0D80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80AF9D-C15F-47D4-B857-18D7E7781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6CB4FF-D33B-4CF2-BDBE-CED0A5398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69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F0104-D0C4-42F2-888C-54B8D5C7B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56784-BE2C-4F6F-849B-35C49B27A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8D5B35-1CA5-4068-8CDB-8DD44C5925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D2A1E7-4430-45D5-BE22-947A33A4F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AF5E7B-6869-4FFA-AA5F-4AB47FBDF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8C43F5-2BB6-4FD0-9F8B-7CC0E2DA7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96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B93DD-82C0-4538-B72D-5893742ED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5B91FB-7B63-4F39-89F8-EF026C2380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A05EA-895B-4981-A3EC-611ADF5CCC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7040A3-F009-449E-ADC8-F50CF7EB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5311C6-EC3D-4E29-B2F3-E08D5477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2224C6-4FCE-4829-8CD4-8D6B7FDC7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562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99E9BA-99FA-481E-9195-6A3855FF5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718EB-E72A-4C15-AABF-89A2170A5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320AB-2D93-496A-A81E-54BDFFF543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85A33-6905-42F8-9452-D796058D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ACC55-AD8A-4B71-97C6-7CBC5F50E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623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9.png"/><Relationship Id="rId7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0.sv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0">
            <a:extLst>
              <a:ext uri="{FF2B5EF4-FFF2-40B4-BE49-F238E27FC236}">
                <a16:creationId xmlns:a16="http://schemas.microsoft.com/office/drawing/2014/main" id="{DA3CE94C-A801-4980-8062-D8B0D0DECEBB}"/>
              </a:ext>
            </a:extLst>
          </p:cNvPr>
          <p:cNvSpPr/>
          <p:nvPr/>
        </p:nvSpPr>
        <p:spPr>
          <a:xfrm>
            <a:off x="521208" y="978408"/>
            <a:ext cx="626364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Fintech's Transformative Role in Loan Management Systems</a:t>
            </a:r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83A4B314-5519-4582-BC38-BEFAE15ECB83}"/>
              </a:ext>
            </a:extLst>
          </p:cNvPr>
          <p:cNvSpPr/>
          <p:nvPr/>
        </p:nvSpPr>
        <p:spPr>
          <a:xfrm>
            <a:off x="521208" y="2578608"/>
            <a:ext cx="626364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Fintech is revolutionizing loan management. It brings digital agility and efficiency. The global lending market is growing fast. Consumers prefer digital loan applications.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EE8010C1-79A7-4B7D-9457-6AD4571D75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137" r="1" b="1227"/>
          <a:stretch>
            <a:fillRect/>
          </a:stretch>
        </p:blipFill>
        <p:spPr>
          <a:xfrm>
            <a:off x="7306492" y="976160"/>
            <a:ext cx="4364590" cy="5272608"/>
          </a:xfrm>
          <a:prstGeom prst="rect">
            <a:avLst/>
          </a:prstGeom>
        </p:spPr>
      </p:pic>
      <p:pic>
        <p:nvPicPr>
          <p:cNvPr id="15" name="Image 1" descr="preencoded.png">
            <a:extLst>
              <a:ext uri="{FF2B5EF4-FFF2-40B4-BE49-F238E27FC236}">
                <a16:creationId xmlns:a16="http://schemas.microsoft.com/office/drawing/2014/main" id="{594B81A2-87D4-4E48-8F9B-8F389F070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929" y="3846790"/>
            <a:ext cx="331351" cy="331351"/>
          </a:xfrm>
          <a:prstGeom prst="rect">
            <a:avLst/>
          </a:prstGeom>
        </p:spPr>
      </p:pic>
      <p:sp>
        <p:nvSpPr>
          <p:cNvPr id="17" name="Text 3">
            <a:extLst>
              <a:ext uri="{FF2B5EF4-FFF2-40B4-BE49-F238E27FC236}">
                <a16:creationId xmlns:a16="http://schemas.microsoft.com/office/drawing/2014/main" id="{C96E8555-BB8B-42F1-A741-515946A7A99F}"/>
              </a:ext>
            </a:extLst>
          </p:cNvPr>
          <p:cNvSpPr/>
          <p:nvPr/>
        </p:nvSpPr>
        <p:spPr>
          <a:xfrm>
            <a:off x="1213128" y="3822978"/>
            <a:ext cx="2193965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500" b="1" dirty="0"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Dave Bhavik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831246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0">
            <a:extLst>
              <a:ext uri="{FF2B5EF4-FFF2-40B4-BE49-F238E27FC236}">
                <a16:creationId xmlns:a16="http://schemas.microsoft.com/office/drawing/2014/main" id="{2C3EC927-300A-4593-AD2F-4FD21B11ACA7}"/>
              </a:ext>
            </a:extLst>
          </p:cNvPr>
          <p:cNvSpPr/>
          <p:nvPr/>
        </p:nvSpPr>
        <p:spPr>
          <a:xfrm>
            <a:off x="521208" y="992417"/>
            <a:ext cx="1159013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Traditional Loan Management: Key Challenges</a:t>
            </a:r>
            <a:endParaRPr lang="en-US" sz="4450" dirty="0"/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7A910DE4-A0FB-4AD9-B05D-109EC5DDDE3D}"/>
              </a:ext>
            </a:extLst>
          </p:cNvPr>
          <p:cNvSpPr/>
          <p:nvPr/>
        </p:nvSpPr>
        <p:spPr>
          <a:xfrm>
            <a:off x="763255" y="20001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Manual Processes</a:t>
            </a:r>
            <a:endParaRPr lang="en-US" sz="2200" dirty="0"/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16B03600-825B-46E4-BBEB-020355520393}"/>
              </a:ext>
            </a:extLst>
          </p:cNvPr>
          <p:cNvSpPr/>
          <p:nvPr/>
        </p:nvSpPr>
        <p:spPr>
          <a:xfrm>
            <a:off x="732060" y="2443733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error rates and slow approvals. Paper-intensive workflows cause delays.</a:t>
            </a:r>
            <a:endParaRPr lang="en-US" sz="1200" dirty="0"/>
          </a:p>
        </p:txBody>
      </p:sp>
      <p:sp>
        <p:nvSpPr>
          <p:cNvPr id="19" name="Text 3">
            <a:extLst>
              <a:ext uri="{FF2B5EF4-FFF2-40B4-BE49-F238E27FC236}">
                <a16:creationId xmlns:a16="http://schemas.microsoft.com/office/drawing/2014/main" id="{CA966CF5-332B-47F8-AA2A-EC5C9DA66CFC}"/>
              </a:ext>
            </a:extLst>
          </p:cNvPr>
          <p:cNvSpPr/>
          <p:nvPr/>
        </p:nvSpPr>
        <p:spPr>
          <a:xfrm>
            <a:off x="4160879" y="2000174"/>
            <a:ext cx="3479166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Inefficient Risk Assessment</a:t>
            </a:r>
            <a:endParaRPr lang="en-US" sz="2200" dirty="0"/>
          </a:p>
        </p:txBody>
      </p:sp>
      <p:sp>
        <p:nvSpPr>
          <p:cNvPr id="20" name="Text 4">
            <a:extLst>
              <a:ext uri="{FF2B5EF4-FFF2-40B4-BE49-F238E27FC236}">
                <a16:creationId xmlns:a16="http://schemas.microsoft.com/office/drawing/2014/main" id="{BD1B7E0A-8F71-4D32-8508-6AA4911FC635}"/>
              </a:ext>
            </a:extLst>
          </p:cNvPr>
          <p:cNvSpPr/>
          <p:nvPr/>
        </p:nvSpPr>
        <p:spPr>
          <a:xfrm>
            <a:off x="4579424" y="2478503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Limited data integration leads to poor decisions. Risk is harder to evaluate.</a:t>
            </a:r>
            <a:endParaRPr lang="en-US" sz="1200" dirty="0"/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211401FC-A86F-47DD-ACFC-B888D05A2828}"/>
              </a:ext>
            </a:extLst>
          </p:cNvPr>
          <p:cNvSpPr/>
          <p:nvPr/>
        </p:nvSpPr>
        <p:spPr>
          <a:xfrm>
            <a:off x="8007017" y="2009899"/>
            <a:ext cx="287035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 Operational Costs</a:t>
            </a:r>
            <a:endParaRPr lang="en-US" sz="2200" dirty="0"/>
          </a:p>
        </p:txBody>
      </p:sp>
      <p:sp>
        <p:nvSpPr>
          <p:cNvPr id="22" name="Text 6">
            <a:extLst>
              <a:ext uri="{FF2B5EF4-FFF2-40B4-BE49-F238E27FC236}">
                <a16:creationId xmlns:a16="http://schemas.microsoft.com/office/drawing/2014/main" id="{70A2EC2A-B7C9-4E07-8549-5B021653285D}"/>
              </a:ext>
            </a:extLst>
          </p:cNvPr>
          <p:cNvSpPr/>
          <p:nvPr/>
        </p:nvSpPr>
        <p:spPr>
          <a:xfrm>
            <a:off x="8058590" y="2478503"/>
            <a:ext cx="2881908" cy="930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Staffing and paper increase expenses. Workflows are not optimized.</a:t>
            </a:r>
            <a:endParaRPr lang="en-US" sz="1200" dirty="0"/>
          </a:p>
        </p:txBody>
      </p:sp>
      <p:sp>
        <p:nvSpPr>
          <p:cNvPr id="23" name="Text 7">
            <a:extLst>
              <a:ext uri="{FF2B5EF4-FFF2-40B4-BE49-F238E27FC236}">
                <a16:creationId xmlns:a16="http://schemas.microsoft.com/office/drawing/2014/main" id="{1B61B176-FFEB-46B9-ABC2-147258B00DA6}"/>
              </a:ext>
            </a:extLst>
          </p:cNvPr>
          <p:cNvSpPr/>
          <p:nvPr/>
        </p:nvSpPr>
        <p:spPr>
          <a:xfrm>
            <a:off x="4304315" y="3808409"/>
            <a:ext cx="333573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Poor Customer Experience</a:t>
            </a:r>
            <a:endParaRPr lang="en-US" sz="2200" dirty="0"/>
          </a:p>
        </p:txBody>
      </p:sp>
      <p:sp>
        <p:nvSpPr>
          <p:cNvPr id="24" name="Text 8">
            <a:extLst>
              <a:ext uri="{FF2B5EF4-FFF2-40B4-BE49-F238E27FC236}">
                <a16:creationId xmlns:a16="http://schemas.microsoft.com/office/drawing/2014/main" id="{2DD9F364-F46E-4E77-BD9C-CE7398BE6A22}"/>
              </a:ext>
            </a:extLst>
          </p:cNvPr>
          <p:cNvSpPr/>
          <p:nvPr/>
        </p:nvSpPr>
        <p:spPr>
          <a:xfrm>
            <a:off x="4459508" y="4364443"/>
            <a:ext cx="2881908" cy="8933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Lack of transparency frustrates customers. Communication is often slow.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1944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6EF3C645-D90C-406A-89B7-BEA57B110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808" y="569890"/>
            <a:ext cx="10586507" cy="1958502"/>
          </a:xfrm>
          <a:prstGeom prst="rect">
            <a:avLst/>
          </a:prstGeom>
        </p:spPr>
      </p:pic>
      <p:sp>
        <p:nvSpPr>
          <p:cNvPr id="15" name="Text 0">
            <a:extLst>
              <a:ext uri="{FF2B5EF4-FFF2-40B4-BE49-F238E27FC236}">
                <a16:creationId xmlns:a16="http://schemas.microsoft.com/office/drawing/2014/main" id="{41E91CC5-EC9D-4EEA-90C6-159EB16E4C49}"/>
              </a:ext>
            </a:extLst>
          </p:cNvPr>
          <p:cNvSpPr/>
          <p:nvPr/>
        </p:nvSpPr>
        <p:spPr>
          <a:xfrm>
            <a:off x="667808" y="2618222"/>
            <a:ext cx="10483349" cy="671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Introducing Fintech-Powered Loan Management Systems</a:t>
            </a:r>
            <a:endParaRPr lang="en-US" dirty="0"/>
          </a:p>
        </p:txBody>
      </p:sp>
      <p:pic>
        <p:nvPicPr>
          <p:cNvPr id="17" name="Image 1" descr="preencoded.png">
            <a:extLst>
              <a:ext uri="{FF2B5EF4-FFF2-40B4-BE49-F238E27FC236}">
                <a16:creationId xmlns:a16="http://schemas.microsoft.com/office/drawing/2014/main" id="{235ACB51-5AC3-4AAD-9A85-C1C5B2457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86" y="3668062"/>
            <a:ext cx="541615" cy="541615"/>
          </a:xfrm>
          <a:prstGeom prst="rect">
            <a:avLst/>
          </a:prstGeom>
        </p:spPr>
      </p:pic>
      <p:sp>
        <p:nvSpPr>
          <p:cNvPr id="22" name="Text 1">
            <a:extLst>
              <a:ext uri="{FF2B5EF4-FFF2-40B4-BE49-F238E27FC236}">
                <a16:creationId xmlns:a16="http://schemas.microsoft.com/office/drawing/2014/main" id="{7C854F8E-A5C4-471E-8653-1C1A4F66567F}"/>
              </a:ext>
            </a:extLst>
          </p:cNvPr>
          <p:cNvSpPr/>
          <p:nvPr/>
        </p:nvSpPr>
        <p:spPr>
          <a:xfrm>
            <a:off x="1373449" y="3716103"/>
            <a:ext cx="1700241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5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 &amp; ML Integration</a:t>
            </a:r>
            <a:endParaRPr lang="en-US" sz="1500" dirty="0"/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B30E05EB-A9CC-4FA3-B0D5-E55894CA3EA7}"/>
              </a:ext>
            </a:extLst>
          </p:cNvPr>
          <p:cNvSpPr/>
          <p:nvPr/>
        </p:nvSpPr>
        <p:spPr>
          <a:xfrm>
            <a:off x="1298791" y="4209677"/>
            <a:ext cx="22630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Advanced analytics for better decisions. Smart automation is key.</a:t>
            </a:r>
            <a:endParaRPr lang="en-US" sz="1200" dirty="0"/>
          </a:p>
        </p:txBody>
      </p:sp>
      <p:pic>
        <p:nvPicPr>
          <p:cNvPr id="25" name="Image 2" descr="preencoded.png">
            <a:extLst>
              <a:ext uri="{FF2B5EF4-FFF2-40B4-BE49-F238E27FC236}">
                <a16:creationId xmlns:a16="http://schemas.microsoft.com/office/drawing/2014/main" id="{0E73A067-386F-4516-8D50-248B143A13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0424" y="3652303"/>
            <a:ext cx="541615" cy="541615"/>
          </a:xfrm>
          <a:prstGeom prst="rect">
            <a:avLst/>
          </a:prstGeom>
        </p:spPr>
      </p:pic>
      <p:sp>
        <p:nvSpPr>
          <p:cNvPr id="26" name="Text 3">
            <a:extLst>
              <a:ext uri="{FF2B5EF4-FFF2-40B4-BE49-F238E27FC236}">
                <a16:creationId xmlns:a16="http://schemas.microsoft.com/office/drawing/2014/main" id="{3CC759F9-83A2-4A61-9E26-6F453C085EBC}"/>
              </a:ext>
            </a:extLst>
          </p:cNvPr>
          <p:cNvSpPr/>
          <p:nvPr/>
        </p:nvSpPr>
        <p:spPr>
          <a:xfrm>
            <a:off x="4383190" y="3712069"/>
            <a:ext cx="226302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5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Cloud Computing</a:t>
            </a:r>
            <a:endParaRPr lang="en-US" sz="1500" dirty="0"/>
          </a:p>
        </p:txBody>
      </p:sp>
      <p:sp>
        <p:nvSpPr>
          <p:cNvPr id="27" name="Text 4">
            <a:extLst>
              <a:ext uri="{FF2B5EF4-FFF2-40B4-BE49-F238E27FC236}">
                <a16:creationId xmlns:a16="http://schemas.microsoft.com/office/drawing/2014/main" id="{85025FA3-1368-45A0-BA4B-9884D0D1566E}"/>
              </a:ext>
            </a:extLst>
          </p:cNvPr>
          <p:cNvSpPr/>
          <p:nvPr/>
        </p:nvSpPr>
        <p:spPr>
          <a:xfrm>
            <a:off x="4448833" y="4130836"/>
            <a:ext cx="1849837" cy="1127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Scalable infrastructure supports growth. Data is accessible anywhere.</a:t>
            </a:r>
            <a:endParaRPr lang="en-US" sz="1200" dirty="0"/>
          </a:p>
        </p:txBody>
      </p:sp>
      <p:pic>
        <p:nvPicPr>
          <p:cNvPr id="28" name="Image 3" descr="preencoded.png">
            <a:extLst>
              <a:ext uri="{FF2B5EF4-FFF2-40B4-BE49-F238E27FC236}">
                <a16:creationId xmlns:a16="http://schemas.microsoft.com/office/drawing/2014/main" id="{8688D671-DD7E-4733-99AB-5E4789C77E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686" y="3626216"/>
            <a:ext cx="541615" cy="541615"/>
          </a:xfrm>
          <a:prstGeom prst="rect">
            <a:avLst/>
          </a:prstGeom>
        </p:spPr>
      </p:pic>
      <p:sp>
        <p:nvSpPr>
          <p:cNvPr id="29" name="Text 5">
            <a:extLst>
              <a:ext uri="{FF2B5EF4-FFF2-40B4-BE49-F238E27FC236}">
                <a16:creationId xmlns:a16="http://schemas.microsoft.com/office/drawing/2014/main" id="{620E0DAD-6E3B-4F43-833E-E313C82EBC08}"/>
              </a:ext>
            </a:extLst>
          </p:cNvPr>
          <p:cNvSpPr/>
          <p:nvPr/>
        </p:nvSpPr>
        <p:spPr>
          <a:xfrm>
            <a:off x="7091348" y="3686517"/>
            <a:ext cx="2263021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5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Mobile Technology</a:t>
            </a:r>
            <a:endParaRPr lang="en-US" sz="1500" dirty="0"/>
          </a:p>
        </p:txBody>
      </p:sp>
      <p:sp>
        <p:nvSpPr>
          <p:cNvPr id="30" name="Text 6">
            <a:extLst>
              <a:ext uri="{FF2B5EF4-FFF2-40B4-BE49-F238E27FC236}">
                <a16:creationId xmlns:a16="http://schemas.microsoft.com/office/drawing/2014/main" id="{0F5E44BC-CB28-4F38-B06B-688D2C0293FF}"/>
              </a:ext>
            </a:extLst>
          </p:cNvPr>
          <p:cNvSpPr/>
          <p:nvPr/>
        </p:nvSpPr>
        <p:spPr>
          <a:xfrm>
            <a:off x="7088173" y="4140573"/>
            <a:ext cx="22630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On-the-go access for users. Enhances user experience significantly.</a:t>
            </a:r>
            <a:endParaRPr lang="en-US" sz="1200" dirty="0"/>
          </a:p>
        </p:txBody>
      </p:sp>
      <p:pic>
        <p:nvPicPr>
          <p:cNvPr id="31" name="Image 4" descr="preencoded.png">
            <a:extLst>
              <a:ext uri="{FF2B5EF4-FFF2-40B4-BE49-F238E27FC236}">
                <a16:creationId xmlns:a16="http://schemas.microsoft.com/office/drawing/2014/main" id="{8F097B75-02E9-4862-B87E-9C132DCCB8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9367" y="3610940"/>
            <a:ext cx="541615" cy="541615"/>
          </a:xfrm>
          <a:prstGeom prst="rect">
            <a:avLst/>
          </a:prstGeom>
        </p:spPr>
      </p:pic>
      <p:sp>
        <p:nvSpPr>
          <p:cNvPr id="32" name="Text 7">
            <a:extLst>
              <a:ext uri="{FF2B5EF4-FFF2-40B4-BE49-F238E27FC236}">
                <a16:creationId xmlns:a16="http://schemas.microsoft.com/office/drawing/2014/main" id="{1F74F68F-FF10-4FC4-99FD-A1CE765FB44E}"/>
              </a:ext>
            </a:extLst>
          </p:cNvPr>
          <p:cNvSpPr/>
          <p:nvPr/>
        </p:nvSpPr>
        <p:spPr>
          <a:xfrm>
            <a:off x="9961027" y="3686517"/>
            <a:ext cx="226302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5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Data</a:t>
            </a:r>
            <a:endParaRPr lang="en-US" sz="1500" dirty="0"/>
          </a:p>
        </p:txBody>
      </p:sp>
      <p:sp>
        <p:nvSpPr>
          <p:cNvPr id="33" name="Text 8">
            <a:extLst>
              <a:ext uri="{FF2B5EF4-FFF2-40B4-BE49-F238E27FC236}">
                <a16:creationId xmlns:a16="http://schemas.microsoft.com/office/drawing/2014/main" id="{10BE2AA5-D60D-4629-B588-C9F94CB18AB8}"/>
              </a:ext>
            </a:extLst>
          </p:cNvPr>
          <p:cNvSpPr/>
          <p:nvPr/>
        </p:nvSpPr>
        <p:spPr>
          <a:xfrm>
            <a:off x="9471710" y="4155132"/>
            <a:ext cx="22630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Instant access for informed choices. Enables quick adjustments.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3518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93FB4D4B-E7BC-46F2-AC68-238BEF287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" y="128587"/>
            <a:ext cx="4384676" cy="6577014"/>
          </a:xfrm>
          <a:prstGeom prst="rect">
            <a:avLst/>
          </a:prstGeom>
        </p:spPr>
      </p:pic>
      <p:sp>
        <p:nvSpPr>
          <p:cNvPr id="12" name="Shape 1">
            <a:extLst>
              <a:ext uri="{FF2B5EF4-FFF2-40B4-BE49-F238E27FC236}">
                <a16:creationId xmlns:a16="http://schemas.microsoft.com/office/drawing/2014/main" id="{D5D3E5D2-976F-4A62-89FB-0FCB4274E363}"/>
              </a:ext>
            </a:extLst>
          </p:cNvPr>
          <p:cNvSpPr/>
          <p:nvPr/>
        </p:nvSpPr>
        <p:spPr>
          <a:xfrm>
            <a:off x="4679007" y="511969"/>
            <a:ext cx="196334" cy="1178481"/>
          </a:xfrm>
          <a:prstGeom prst="roundRect">
            <a:avLst>
              <a:gd name="adj" fmla="val 90040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D9053278-B8D3-492B-8680-B46165E9BA7F}"/>
              </a:ext>
            </a:extLst>
          </p:cNvPr>
          <p:cNvSpPr/>
          <p:nvPr/>
        </p:nvSpPr>
        <p:spPr>
          <a:xfrm>
            <a:off x="5071675" y="708303"/>
            <a:ext cx="2584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Digital Applications</a:t>
            </a:r>
            <a:endParaRPr lang="en-US" sz="1200" dirty="0"/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E40BB5D0-6CB9-4BAE-BF3A-F4E8D5B3528F}"/>
              </a:ext>
            </a:extLst>
          </p:cNvPr>
          <p:cNvSpPr/>
          <p:nvPr/>
        </p:nvSpPr>
        <p:spPr>
          <a:xfrm>
            <a:off x="5071675" y="1149072"/>
            <a:ext cx="737639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Seamless, mobile-first experience for users. Apply from anywhere easily.</a:t>
            </a:r>
            <a:endParaRPr lang="en-US" sz="1200" dirty="0"/>
          </a:p>
        </p:txBody>
      </p:sp>
      <p:sp>
        <p:nvSpPr>
          <p:cNvPr id="19" name="Shape 4">
            <a:extLst>
              <a:ext uri="{FF2B5EF4-FFF2-40B4-BE49-F238E27FC236}">
                <a16:creationId xmlns:a16="http://schemas.microsoft.com/office/drawing/2014/main" id="{BE453F5E-3A23-4843-8F74-85C39466158F}"/>
              </a:ext>
            </a:extLst>
          </p:cNvPr>
          <p:cNvSpPr/>
          <p:nvPr/>
        </p:nvSpPr>
        <p:spPr>
          <a:xfrm>
            <a:off x="4973568" y="1837730"/>
            <a:ext cx="196334" cy="1178481"/>
          </a:xfrm>
          <a:prstGeom prst="roundRect">
            <a:avLst>
              <a:gd name="adj" fmla="val 90040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20" name="Text 5">
            <a:extLst>
              <a:ext uri="{FF2B5EF4-FFF2-40B4-BE49-F238E27FC236}">
                <a16:creationId xmlns:a16="http://schemas.microsoft.com/office/drawing/2014/main" id="{A2F77153-F55D-40B3-BE72-318BA4376B9F}"/>
              </a:ext>
            </a:extLst>
          </p:cNvPr>
          <p:cNvSpPr/>
          <p:nvPr/>
        </p:nvSpPr>
        <p:spPr>
          <a:xfrm>
            <a:off x="5366236" y="2034064"/>
            <a:ext cx="2584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AI-Driven Scoring</a:t>
            </a:r>
            <a:endParaRPr lang="en-US" sz="1200" dirty="0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6A17D0E8-9A58-45BF-A77B-FC4E05C28453}"/>
              </a:ext>
            </a:extLst>
          </p:cNvPr>
          <p:cNvSpPr/>
          <p:nvPr/>
        </p:nvSpPr>
        <p:spPr>
          <a:xfrm>
            <a:off x="5366236" y="2474833"/>
            <a:ext cx="7081837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Analyzes over 1,000 data points instantly. Provides accurate credit risk.</a:t>
            </a:r>
            <a:endParaRPr lang="en-US" sz="1200" dirty="0"/>
          </a:p>
        </p:txBody>
      </p:sp>
      <p:sp>
        <p:nvSpPr>
          <p:cNvPr id="22" name="Shape 7">
            <a:extLst>
              <a:ext uri="{FF2B5EF4-FFF2-40B4-BE49-F238E27FC236}">
                <a16:creationId xmlns:a16="http://schemas.microsoft.com/office/drawing/2014/main" id="{38C1EE68-F28B-445A-BC02-170A6A52971A}"/>
              </a:ext>
            </a:extLst>
          </p:cNvPr>
          <p:cNvSpPr/>
          <p:nvPr/>
        </p:nvSpPr>
        <p:spPr>
          <a:xfrm>
            <a:off x="5268247" y="3163491"/>
            <a:ext cx="196334" cy="1178481"/>
          </a:xfrm>
          <a:prstGeom prst="roundRect">
            <a:avLst>
              <a:gd name="adj" fmla="val 90040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23" name="Text 8">
            <a:extLst>
              <a:ext uri="{FF2B5EF4-FFF2-40B4-BE49-F238E27FC236}">
                <a16:creationId xmlns:a16="http://schemas.microsoft.com/office/drawing/2014/main" id="{669533A6-0782-4E5E-AC9C-C86DC44B2772}"/>
              </a:ext>
            </a:extLst>
          </p:cNvPr>
          <p:cNvSpPr/>
          <p:nvPr/>
        </p:nvSpPr>
        <p:spPr>
          <a:xfrm>
            <a:off x="5660915" y="3359825"/>
            <a:ext cx="2677239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Automated Verification</a:t>
            </a:r>
            <a:endParaRPr lang="en-US" sz="1200" dirty="0"/>
          </a:p>
        </p:txBody>
      </p:sp>
      <p:sp>
        <p:nvSpPr>
          <p:cNvPr id="24" name="Text 9">
            <a:extLst>
              <a:ext uri="{FF2B5EF4-FFF2-40B4-BE49-F238E27FC236}">
                <a16:creationId xmlns:a16="http://schemas.microsoft.com/office/drawing/2014/main" id="{6AF51C28-0113-4A43-9F89-0D13BA84DF3A}"/>
              </a:ext>
            </a:extLst>
          </p:cNvPr>
          <p:cNvSpPr/>
          <p:nvPr/>
        </p:nvSpPr>
        <p:spPr>
          <a:xfrm>
            <a:off x="5660915" y="3800594"/>
            <a:ext cx="678715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Reduces fraud by 15-20%. Documents are verified quickly.</a:t>
            </a:r>
            <a:endParaRPr lang="en-US" sz="1200" dirty="0"/>
          </a:p>
        </p:txBody>
      </p:sp>
      <p:sp>
        <p:nvSpPr>
          <p:cNvPr id="25" name="Shape 10">
            <a:extLst>
              <a:ext uri="{FF2B5EF4-FFF2-40B4-BE49-F238E27FC236}">
                <a16:creationId xmlns:a16="http://schemas.microsoft.com/office/drawing/2014/main" id="{66C07C3E-9871-4567-ACBF-BF0A3AB47BB1}"/>
              </a:ext>
            </a:extLst>
          </p:cNvPr>
          <p:cNvSpPr/>
          <p:nvPr/>
        </p:nvSpPr>
        <p:spPr>
          <a:xfrm>
            <a:off x="5562808" y="4489252"/>
            <a:ext cx="196334" cy="1462088"/>
          </a:xfrm>
          <a:prstGeom prst="roundRect">
            <a:avLst>
              <a:gd name="adj" fmla="val 90040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26" name="Text 11">
            <a:extLst>
              <a:ext uri="{FF2B5EF4-FFF2-40B4-BE49-F238E27FC236}">
                <a16:creationId xmlns:a16="http://schemas.microsoft.com/office/drawing/2014/main" id="{D502C381-B0C7-4EFA-A94F-557FFB2579F2}"/>
              </a:ext>
            </a:extLst>
          </p:cNvPr>
          <p:cNvSpPr/>
          <p:nvPr/>
        </p:nvSpPr>
        <p:spPr>
          <a:xfrm>
            <a:off x="5955476" y="4685586"/>
            <a:ext cx="2584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Instant Approval</a:t>
            </a:r>
            <a:endParaRPr lang="en-US" sz="1200" dirty="0"/>
          </a:p>
        </p:txBody>
      </p:sp>
      <p:sp>
        <p:nvSpPr>
          <p:cNvPr id="27" name="Text 12">
            <a:extLst>
              <a:ext uri="{FF2B5EF4-FFF2-40B4-BE49-F238E27FC236}">
                <a16:creationId xmlns:a16="http://schemas.microsoft.com/office/drawing/2014/main" id="{400D8E83-88E7-4EA9-9B99-8C4467E5E808}"/>
              </a:ext>
            </a:extLst>
          </p:cNvPr>
          <p:cNvSpPr/>
          <p:nvPr/>
        </p:nvSpPr>
        <p:spPr>
          <a:xfrm>
            <a:off x="5955476" y="5126355"/>
            <a:ext cx="6492597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2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Approvals move from weeks to minutes. Eligible applicants benefit fast.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08142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273F1F19-0C98-4DCD-9595-41F1B4BDA752}"/>
              </a:ext>
            </a:extLst>
          </p:cNvPr>
          <p:cNvSpPr/>
          <p:nvPr/>
        </p:nvSpPr>
        <p:spPr>
          <a:xfrm>
            <a:off x="712708" y="597098"/>
            <a:ext cx="11830050" cy="669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2: Enhanced Loan Servicing &amp; Repayment</a:t>
            </a:r>
            <a:endParaRPr lang="en-US" sz="420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CC848B5F-6FC4-45CA-8334-0F6E078DF160}"/>
              </a:ext>
            </a:extLst>
          </p:cNvPr>
          <p:cNvSpPr/>
          <p:nvPr/>
        </p:nvSpPr>
        <p:spPr>
          <a:xfrm>
            <a:off x="370388" y="3321694"/>
            <a:ext cx="2435912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Self-Service Portals</a:t>
            </a:r>
            <a:endParaRPr lang="en-US" sz="210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44A5C837-90A8-4FD6-93A4-EAEDA4A3446E}"/>
              </a:ext>
            </a:extLst>
          </p:cNvPr>
          <p:cNvSpPr/>
          <p:nvPr/>
        </p:nvSpPr>
        <p:spPr>
          <a:xfrm>
            <a:off x="147926" y="3784710"/>
            <a:ext cx="3072170" cy="977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Borrowers access account data 24/7. Full transparency and control.</a:t>
            </a:r>
            <a:endParaRPr lang="en-US" sz="160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2708CC6E-60CA-4D47-BEB9-BA3BF5ABEBC3}"/>
              </a:ext>
            </a:extLst>
          </p:cNvPr>
          <p:cNvSpPr/>
          <p:nvPr/>
        </p:nvSpPr>
        <p:spPr>
          <a:xfrm>
            <a:off x="2983821" y="1441056"/>
            <a:ext cx="2792882" cy="669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AI-Powered Communication</a:t>
            </a:r>
            <a:endParaRPr lang="en-US" sz="21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74A53941-08B0-4821-880B-0BD69AA2AABB}"/>
              </a:ext>
            </a:extLst>
          </p:cNvPr>
          <p:cNvSpPr/>
          <p:nvPr/>
        </p:nvSpPr>
        <p:spPr>
          <a:xfrm>
            <a:off x="2844177" y="2233060"/>
            <a:ext cx="3072170" cy="977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Personalized reminders and chatbot support. Improves borrower engagement.</a:t>
            </a:r>
            <a:endParaRPr lang="en-US" sz="16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0EFEACB6-D183-45EA-A617-63A2DAA73E84}"/>
              </a:ext>
            </a:extLst>
          </p:cNvPr>
          <p:cNvSpPr/>
          <p:nvPr/>
        </p:nvSpPr>
        <p:spPr>
          <a:xfrm>
            <a:off x="6369244" y="1523317"/>
            <a:ext cx="2435912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Predictive Analytics</a:t>
            </a:r>
            <a:endParaRPr lang="en-US" sz="210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861AC730-DFBB-4714-9DF5-2C027C22B99A}"/>
              </a:ext>
            </a:extLst>
          </p:cNvPr>
          <p:cNvSpPr/>
          <p:nvPr/>
        </p:nvSpPr>
        <p:spPr>
          <a:xfrm>
            <a:off x="6132092" y="2231090"/>
            <a:ext cx="3072170" cy="849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Identifies default risk early. Proactive collection strategies.</a:t>
            </a:r>
            <a:endParaRPr lang="en-US" sz="1600" dirty="0"/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89EB9608-1B64-4458-AE73-29F6C45936D7}"/>
              </a:ext>
            </a:extLst>
          </p:cNvPr>
          <p:cNvSpPr/>
          <p:nvPr/>
        </p:nvSpPr>
        <p:spPr>
          <a:xfrm>
            <a:off x="9146477" y="3257909"/>
            <a:ext cx="2435912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Automated Payments</a:t>
            </a:r>
            <a:endParaRPr lang="en-US" sz="2100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9066C4AD-6E7B-4E63-AA93-C290C17AF76E}"/>
              </a:ext>
            </a:extLst>
          </p:cNvPr>
          <p:cNvSpPr/>
          <p:nvPr/>
        </p:nvSpPr>
        <p:spPr>
          <a:xfrm>
            <a:off x="8926958" y="3680700"/>
            <a:ext cx="3072289" cy="977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Improves on-time payments by 25%. Reduces manual processing errors.</a:t>
            </a:r>
            <a:endParaRPr lang="en-US" sz="1600" dirty="0"/>
          </a:p>
        </p:txBody>
      </p:sp>
      <p:pic>
        <p:nvPicPr>
          <p:cNvPr id="16" name="Graphic 15" descr="User">
            <a:extLst>
              <a:ext uri="{FF2B5EF4-FFF2-40B4-BE49-F238E27FC236}">
                <a16:creationId xmlns:a16="http://schemas.microsoft.com/office/drawing/2014/main" id="{86F9AB5D-139C-4C71-BC4F-AA66A15C30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4025" y="4986738"/>
            <a:ext cx="806822" cy="806822"/>
          </a:xfrm>
          <a:prstGeom prst="rect">
            <a:avLst/>
          </a:prstGeom>
        </p:spPr>
      </p:pic>
      <p:pic>
        <p:nvPicPr>
          <p:cNvPr id="18" name="Graphic 17" descr="Chat">
            <a:extLst>
              <a:ext uri="{FF2B5EF4-FFF2-40B4-BE49-F238E27FC236}">
                <a16:creationId xmlns:a16="http://schemas.microsoft.com/office/drawing/2014/main" id="{BF9AAD65-C96F-4025-BF69-20D87682DB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32730" y="3327510"/>
            <a:ext cx="914400" cy="914400"/>
          </a:xfrm>
          <a:prstGeom prst="rect">
            <a:avLst/>
          </a:prstGeom>
        </p:spPr>
      </p:pic>
      <p:pic>
        <p:nvPicPr>
          <p:cNvPr id="20" name="Graphic 19" descr="Bar graph with upward trend">
            <a:extLst>
              <a:ext uri="{FF2B5EF4-FFF2-40B4-BE49-F238E27FC236}">
                <a16:creationId xmlns:a16="http://schemas.microsoft.com/office/drawing/2014/main" id="{E497D9BC-CB78-446E-AC40-9A4D02ADC4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44872" y="3315958"/>
            <a:ext cx="681318" cy="681318"/>
          </a:xfrm>
          <a:prstGeom prst="rect">
            <a:avLst/>
          </a:prstGeom>
        </p:spPr>
      </p:pic>
      <p:pic>
        <p:nvPicPr>
          <p:cNvPr id="22" name="Graphic 21" descr="Credit card">
            <a:extLst>
              <a:ext uri="{FF2B5EF4-FFF2-40B4-BE49-F238E27FC236}">
                <a16:creationId xmlns:a16="http://schemas.microsoft.com/office/drawing/2014/main" id="{9B146DA2-714B-45C1-B08C-351C92214D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13575" y="47448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98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9400B356-EC68-473D-9407-41197FD02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81906"/>
            <a:ext cx="10905066" cy="2017436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65DCA5F2-BF59-4257-B55A-10FBA57D3230}"/>
              </a:ext>
            </a:extLst>
          </p:cNvPr>
          <p:cNvSpPr/>
          <p:nvPr/>
        </p:nvSpPr>
        <p:spPr>
          <a:xfrm>
            <a:off x="2599765" y="2141416"/>
            <a:ext cx="6131860" cy="732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30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Quantifiable Benefits of Fintech LMS Adoption</a:t>
            </a:r>
            <a:endParaRPr lang="en-US" sz="3000" dirty="0"/>
          </a:p>
        </p:txBody>
      </p:sp>
      <p:sp>
        <p:nvSpPr>
          <p:cNvPr id="34" name="Text 1">
            <a:extLst>
              <a:ext uri="{FF2B5EF4-FFF2-40B4-BE49-F238E27FC236}">
                <a16:creationId xmlns:a16="http://schemas.microsoft.com/office/drawing/2014/main" id="{E21266B8-48C4-436B-B072-2612273A5081}"/>
              </a:ext>
            </a:extLst>
          </p:cNvPr>
          <p:cNvSpPr/>
          <p:nvPr/>
        </p:nvSpPr>
        <p:spPr>
          <a:xfrm>
            <a:off x="306990" y="3381402"/>
            <a:ext cx="231058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30-50%</a:t>
            </a:r>
            <a:endParaRPr lang="en-US" sz="5600" dirty="0"/>
          </a:p>
        </p:txBody>
      </p:sp>
      <p:sp>
        <p:nvSpPr>
          <p:cNvPr id="35" name="Text 2">
            <a:extLst>
              <a:ext uri="{FF2B5EF4-FFF2-40B4-BE49-F238E27FC236}">
                <a16:creationId xmlns:a16="http://schemas.microsoft.com/office/drawing/2014/main" id="{5777CA83-A03D-4433-822F-92F2CC45E95B}"/>
              </a:ext>
            </a:extLst>
          </p:cNvPr>
          <p:cNvSpPr/>
          <p:nvPr/>
        </p:nvSpPr>
        <p:spPr>
          <a:xfrm>
            <a:off x="391330" y="4367002"/>
            <a:ext cx="214178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Cost Reduction</a:t>
            </a:r>
            <a:endParaRPr lang="en-US" sz="2200" dirty="0"/>
          </a:p>
        </p:txBody>
      </p:sp>
      <p:sp>
        <p:nvSpPr>
          <p:cNvPr id="36" name="Text 3">
            <a:extLst>
              <a:ext uri="{FF2B5EF4-FFF2-40B4-BE49-F238E27FC236}">
                <a16:creationId xmlns:a16="http://schemas.microsoft.com/office/drawing/2014/main" id="{57F78E5D-F416-43CD-9DEC-838298DBF0CD}"/>
              </a:ext>
            </a:extLst>
          </p:cNvPr>
          <p:cNvSpPr/>
          <p:nvPr/>
        </p:nvSpPr>
        <p:spPr>
          <a:xfrm>
            <a:off x="306990" y="4853134"/>
            <a:ext cx="23105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Savings in processing operational costs.</a:t>
            </a:r>
            <a:endParaRPr lang="en-US" sz="1700" dirty="0"/>
          </a:p>
        </p:txBody>
      </p:sp>
      <p:sp>
        <p:nvSpPr>
          <p:cNvPr id="37" name="Text 4">
            <a:extLst>
              <a:ext uri="{FF2B5EF4-FFF2-40B4-BE49-F238E27FC236}">
                <a16:creationId xmlns:a16="http://schemas.microsoft.com/office/drawing/2014/main" id="{B237E995-1477-455C-8699-8E268E8C7E1C}"/>
              </a:ext>
            </a:extLst>
          </p:cNvPr>
          <p:cNvSpPr/>
          <p:nvPr/>
        </p:nvSpPr>
        <p:spPr>
          <a:xfrm>
            <a:off x="3653123" y="3381402"/>
            <a:ext cx="231058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80%</a:t>
            </a:r>
            <a:endParaRPr lang="en-US" sz="5600" dirty="0"/>
          </a:p>
        </p:txBody>
      </p:sp>
      <p:sp>
        <p:nvSpPr>
          <p:cNvPr id="38" name="Text 5">
            <a:extLst>
              <a:ext uri="{FF2B5EF4-FFF2-40B4-BE49-F238E27FC236}">
                <a16:creationId xmlns:a16="http://schemas.microsoft.com/office/drawing/2014/main" id="{497DAC0C-B4D3-4861-8FF4-E9F4EAC05379}"/>
              </a:ext>
            </a:extLst>
          </p:cNvPr>
          <p:cNvSpPr/>
          <p:nvPr/>
        </p:nvSpPr>
        <p:spPr>
          <a:xfrm>
            <a:off x="3737463" y="4367002"/>
            <a:ext cx="214178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Faster Cycles</a:t>
            </a:r>
            <a:endParaRPr lang="en-US" sz="2200" dirty="0"/>
          </a:p>
        </p:txBody>
      </p:sp>
      <p:sp>
        <p:nvSpPr>
          <p:cNvPr id="39" name="Text 6">
            <a:extLst>
              <a:ext uri="{FF2B5EF4-FFF2-40B4-BE49-F238E27FC236}">
                <a16:creationId xmlns:a16="http://schemas.microsoft.com/office/drawing/2014/main" id="{C0D7AA4C-65E3-466D-AE1E-6AFB1D4D1654}"/>
              </a:ext>
            </a:extLst>
          </p:cNvPr>
          <p:cNvSpPr/>
          <p:nvPr/>
        </p:nvSpPr>
        <p:spPr>
          <a:xfrm>
            <a:off x="3653123" y="4853134"/>
            <a:ext cx="23105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Reduction in loan approval time.</a:t>
            </a:r>
            <a:endParaRPr lang="en-US" sz="1700" dirty="0"/>
          </a:p>
        </p:txBody>
      </p:sp>
      <p:sp>
        <p:nvSpPr>
          <p:cNvPr id="40" name="Text 7">
            <a:extLst>
              <a:ext uri="{FF2B5EF4-FFF2-40B4-BE49-F238E27FC236}">
                <a16:creationId xmlns:a16="http://schemas.microsoft.com/office/drawing/2014/main" id="{0CE6A2FC-3E41-4614-B179-3156D55198CD}"/>
              </a:ext>
            </a:extLst>
          </p:cNvPr>
          <p:cNvSpPr/>
          <p:nvPr/>
        </p:nvSpPr>
        <p:spPr>
          <a:xfrm>
            <a:off x="6766171" y="3381402"/>
            <a:ext cx="231058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20+</a:t>
            </a:r>
            <a:endParaRPr lang="en-US" sz="5600" dirty="0"/>
          </a:p>
        </p:txBody>
      </p:sp>
      <p:sp>
        <p:nvSpPr>
          <p:cNvPr id="41" name="Text 8">
            <a:extLst>
              <a:ext uri="{FF2B5EF4-FFF2-40B4-BE49-F238E27FC236}">
                <a16:creationId xmlns:a16="http://schemas.microsoft.com/office/drawing/2014/main" id="{A12BA9DE-1E6C-4755-8E3C-4F86C876880A}"/>
              </a:ext>
            </a:extLst>
          </p:cNvPr>
          <p:cNvSpPr/>
          <p:nvPr/>
        </p:nvSpPr>
        <p:spPr>
          <a:xfrm>
            <a:off x="6850511" y="4367002"/>
            <a:ext cx="214178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Net promoter score Increase</a:t>
            </a:r>
            <a:endParaRPr lang="en-US" sz="2200" dirty="0"/>
          </a:p>
        </p:txBody>
      </p:sp>
      <p:sp>
        <p:nvSpPr>
          <p:cNvPr id="42" name="Text 9">
            <a:extLst>
              <a:ext uri="{FF2B5EF4-FFF2-40B4-BE49-F238E27FC236}">
                <a16:creationId xmlns:a16="http://schemas.microsoft.com/office/drawing/2014/main" id="{F93D3734-1728-4A40-9B41-8E6DDB24CA9B}"/>
              </a:ext>
            </a:extLst>
          </p:cNvPr>
          <p:cNvSpPr/>
          <p:nvPr/>
        </p:nvSpPr>
        <p:spPr>
          <a:xfrm>
            <a:off x="6766171" y="4853134"/>
            <a:ext cx="23105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Enhanced customer satisfaction scores.</a:t>
            </a:r>
            <a:endParaRPr lang="en-US" sz="1700" dirty="0"/>
          </a:p>
        </p:txBody>
      </p:sp>
      <p:sp>
        <p:nvSpPr>
          <p:cNvPr id="43" name="Text 10">
            <a:extLst>
              <a:ext uri="{FF2B5EF4-FFF2-40B4-BE49-F238E27FC236}">
                <a16:creationId xmlns:a16="http://schemas.microsoft.com/office/drawing/2014/main" id="{99928709-CC1B-4FB5-AFA2-4471E52BB724}"/>
              </a:ext>
            </a:extLst>
          </p:cNvPr>
          <p:cNvSpPr/>
          <p:nvPr/>
        </p:nvSpPr>
        <p:spPr>
          <a:xfrm>
            <a:off x="9816467" y="3381402"/>
            <a:ext cx="231058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2-3x</a:t>
            </a:r>
            <a:endParaRPr lang="en-US" sz="5600" dirty="0"/>
          </a:p>
        </p:txBody>
      </p:sp>
      <p:sp>
        <p:nvSpPr>
          <p:cNvPr id="44" name="Text 11">
            <a:extLst>
              <a:ext uri="{FF2B5EF4-FFF2-40B4-BE49-F238E27FC236}">
                <a16:creationId xmlns:a16="http://schemas.microsoft.com/office/drawing/2014/main" id="{A22FCF41-148F-49C7-BEF1-9C444030AC02}"/>
              </a:ext>
            </a:extLst>
          </p:cNvPr>
          <p:cNvSpPr/>
          <p:nvPr/>
        </p:nvSpPr>
        <p:spPr>
          <a:xfrm>
            <a:off x="9900807" y="4367002"/>
            <a:ext cx="214178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Higher Volume</a:t>
            </a:r>
            <a:endParaRPr lang="en-US" sz="2200" dirty="0"/>
          </a:p>
        </p:txBody>
      </p:sp>
      <p:sp>
        <p:nvSpPr>
          <p:cNvPr id="45" name="Text 12">
            <a:extLst>
              <a:ext uri="{FF2B5EF4-FFF2-40B4-BE49-F238E27FC236}">
                <a16:creationId xmlns:a16="http://schemas.microsoft.com/office/drawing/2014/main" id="{62519701-C72C-4E0B-B3AD-27F11B803B2F}"/>
              </a:ext>
            </a:extLst>
          </p:cNvPr>
          <p:cNvSpPr/>
          <p:nvPr/>
        </p:nvSpPr>
        <p:spPr>
          <a:xfrm>
            <a:off x="9816467" y="4853134"/>
            <a:ext cx="23105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Scalability for increased loan capacity.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4208039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D83EFF9F-A9DD-45D8-AF1E-80CEB8119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050" y="85725"/>
            <a:ext cx="4457700" cy="6686550"/>
          </a:xfrm>
          <a:prstGeom prst="rect">
            <a:avLst/>
          </a:prstGeom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EFC4CF2A-1589-4C09-8C14-728CFB9FCF9D}"/>
              </a:ext>
            </a:extLst>
          </p:cNvPr>
          <p:cNvSpPr/>
          <p:nvPr/>
        </p:nvSpPr>
        <p:spPr>
          <a:xfrm>
            <a:off x="112060" y="104537"/>
            <a:ext cx="7627382" cy="965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30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Trends &amp; Innovation in Lending Fintech</a:t>
            </a:r>
            <a:endParaRPr lang="en-US" sz="300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55309C4B-2B33-46D3-A623-13EF25F04E08}"/>
              </a:ext>
            </a:extLst>
          </p:cNvPr>
          <p:cNvSpPr/>
          <p:nvPr/>
        </p:nvSpPr>
        <p:spPr>
          <a:xfrm>
            <a:off x="1600914" y="13330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Hyper-Personalization</a:t>
            </a:r>
            <a:endParaRPr lang="en-US" sz="22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EF11B86E-7E31-4B5B-B951-BE43E43C0A5C}"/>
              </a:ext>
            </a:extLst>
          </p:cNvPr>
          <p:cNvSpPr/>
          <p:nvPr/>
        </p:nvSpPr>
        <p:spPr>
          <a:xfrm>
            <a:off x="1600914" y="2507500"/>
            <a:ext cx="317111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Blockchain Transparency</a:t>
            </a:r>
            <a:endParaRPr lang="en-US" sz="2200" dirty="0"/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194FA49A-3252-4266-8097-D5D7C8E84A39}"/>
              </a:ext>
            </a:extLst>
          </p:cNvPr>
          <p:cNvSpPr/>
          <p:nvPr/>
        </p:nvSpPr>
        <p:spPr>
          <a:xfrm>
            <a:off x="1600914" y="2993632"/>
            <a:ext cx="632757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Secure, immutable loan records are created.</a:t>
            </a:r>
            <a:endParaRPr lang="en-US" sz="1700" dirty="0"/>
          </a:p>
        </p:txBody>
      </p:sp>
      <p:sp>
        <p:nvSpPr>
          <p:cNvPr id="12" name="Text 5">
            <a:extLst>
              <a:ext uri="{FF2B5EF4-FFF2-40B4-BE49-F238E27FC236}">
                <a16:creationId xmlns:a16="http://schemas.microsoft.com/office/drawing/2014/main" id="{FA9FC271-E5BA-4C03-BCB0-D563538DBE3F}"/>
              </a:ext>
            </a:extLst>
          </p:cNvPr>
          <p:cNvSpPr/>
          <p:nvPr/>
        </p:nvSpPr>
        <p:spPr>
          <a:xfrm>
            <a:off x="1600914" y="393293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Open Banking APIs</a:t>
            </a:r>
            <a:endParaRPr lang="en-US" sz="2200" dirty="0"/>
          </a:p>
        </p:txBody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304FB5E0-2E70-4D9E-9E88-BD8249A99DAE}"/>
              </a:ext>
            </a:extLst>
          </p:cNvPr>
          <p:cNvSpPr/>
          <p:nvPr/>
        </p:nvSpPr>
        <p:spPr>
          <a:xfrm>
            <a:off x="1600914" y="4419066"/>
            <a:ext cx="632757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Richer data for superior underwriting.</a:t>
            </a:r>
            <a:endParaRPr lang="en-US" sz="1700" dirty="0"/>
          </a:p>
        </p:txBody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31C005AF-0088-4D18-9AFE-DF66D4865942}"/>
              </a:ext>
            </a:extLst>
          </p:cNvPr>
          <p:cNvSpPr/>
          <p:nvPr/>
        </p:nvSpPr>
        <p:spPr>
          <a:xfrm>
            <a:off x="1600914" y="523285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Embedded Finance</a:t>
            </a:r>
            <a:endParaRPr lang="en-US" sz="2200" dirty="0"/>
          </a:p>
        </p:txBody>
      </p:sp>
      <p:sp>
        <p:nvSpPr>
          <p:cNvPr id="16" name="Text 8">
            <a:extLst>
              <a:ext uri="{FF2B5EF4-FFF2-40B4-BE49-F238E27FC236}">
                <a16:creationId xmlns:a16="http://schemas.microsoft.com/office/drawing/2014/main" id="{CAC469D8-C71D-4837-9F92-8C35168F189C}"/>
              </a:ext>
            </a:extLst>
          </p:cNvPr>
          <p:cNvSpPr/>
          <p:nvPr/>
        </p:nvSpPr>
        <p:spPr>
          <a:xfrm>
            <a:off x="1600914" y="5718991"/>
            <a:ext cx="632757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 lending within other platforms.</a:t>
            </a:r>
            <a:endParaRPr lang="en-US" sz="1700" dirty="0"/>
          </a:p>
        </p:txBody>
      </p:sp>
      <p:pic>
        <p:nvPicPr>
          <p:cNvPr id="17" name="Graphic 16" descr="User">
            <a:extLst>
              <a:ext uri="{FF2B5EF4-FFF2-40B4-BE49-F238E27FC236}">
                <a16:creationId xmlns:a16="http://schemas.microsoft.com/office/drawing/2014/main" id="{D2ABA9FE-4996-4B1A-B17A-3F1736B8E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9313" y="1182975"/>
            <a:ext cx="806822" cy="806822"/>
          </a:xfrm>
          <a:prstGeom prst="rect">
            <a:avLst/>
          </a:prstGeom>
        </p:spPr>
      </p:pic>
      <p:pic>
        <p:nvPicPr>
          <p:cNvPr id="21" name="Graphic 20" descr="Link">
            <a:extLst>
              <a:ext uri="{FF2B5EF4-FFF2-40B4-BE49-F238E27FC236}">
                <a16:creationId xmlns:a16="http://schemas.microsoft.com/office/drawing/2014/main" id="{301FA7E2-F401-48EB-8F22-E95CAF366D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4080" y="2389090"/>
            <a:ext cx="914400" cy="914400"/>
          </a:xfrm>
          <a:prstGeom prst="rect">
            <a:avLst/>
          </a:prstGeom>
        </p:spPr>
      </p:pic>
      <p:pic>
        <p:nvPicPr>
          <p:cNvPr id="23" name="Graphic 22" descr="Ethernet">
            <a:extLst>
              <a:ext uri="{FF2B5EF4-FFF2-40B4-BE49-F238E27FC236}">
                <a16:creationId xmlns:a16="http://schemas.microsoft.com/office/drawing/2014/main" id="{188EA77F-F858-420B-ACE8-2C6F8CEFC5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4080" y="3765442"/>
            <a:ext cx="914400" cy="914400"/>
          </a:xfrm>
          <a:prstGeom prst="rect">
            <a:avLst/>
          </a:prstGeom>
        </p:spPr>
      </p:pic>
      <p:pic>
        <p:nvPicPr>
          <p:cNvPr id="25" name="Graphic 24" descr="Money">
            <a:extLst>
              <a:ext uri="{FF2B5EF4-FFF2-40B4-BE49-F238E27FC236}">
                <a16:creationId xmlns:a16="http://schemas.microsoft.com/office/drawing/2014/main" id="{EB1522EB-239D-441F-AADF-76665D8D74B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0988" y="509402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340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8F5AD872-2F99-48B3-A1B5-0746A6D1F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2424" y="100012"/>
            <a:ext cx="4133851" cy="6657975"/>
          </a:xfrm>
          <a:prstGeom prst="rect">
            <a:avLst/>
          </a:prstGeom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37B63FF7-EFB2-43A7-A8D4-5E3F69250C6B}"/>
              </a:ext>
            </a:extLst>
          </p:cNvPr>
          <p:cNvSpPr/>
          <p:nvPr/>
        </p:nvSpPr>
        <p:spPr>
          <a:xfrm>
            <a:off x="250057" y="327456"/>
            <a:ext cx="7627382" cy="936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30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Conclusion: The Essential Evolution of Lending</a:t>
            </a:r>
            <a:endParaRPr lang="en-US" sz="3000" dirty="0"/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D067FDBD-87C9-46A7-85BF-67773EF12CC5}"/>
              </a:ext>
            </a:extLst>
          </p:cNvPr>
          <p:cNvSpPr/>
          <p:nvPr/>
        </p:nvSpPr>
        <p:spPr>
          <a:xfrm>
            <a:off x="310374" y="2269713"/>
            <a:ext cx="296418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Competitive Advantage</a:t>
            </a:r>
            <a:endParaRPr lang="en-US" sz="2200" dirty="0"/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A6549ACC-EF71-47E9-872D-5FA3854C876D}"/>
              </a:ext>
            </a:extLst>
          </p:cNvPr>
          <p:cNvSpPr/>
          <p:nvPr/>
        </p:nvSpPr>
        <p:spPr>
          <a:xfrm>
            <a:off x="310374" y="2755845"/>
            <a:ext cx="327219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Fintech apps are critical for success. Stay ahead in the market.</a:t>
            </a:r>
            <a:endParaRPr lang="en-US" sz="1700" dirty="0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9F2FB2C0-10C9-44E8-83F5-B74015B5B039}"/>
              </a:ext>
            </a:extLst>
          </p:cNvPr>
          <p:cNvSpPr/>
          <p:nvPr/>
        </p:nvSpPr>
        <p:spPr>
          <a:xfrm>
            <a:off x="4232293" y="22697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Drive Efficiency</a:t>
            </a:r>
            <a:endParaRPr lang="en-US" sz="22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C377C9D1-0D70-4376-BF2C-7D6AC6CD1057}"/>
              </a:ext>
            </a:extLst>
          </p:cNvPr>
          <p:cNvSpPr/>
          <p:nvPr/>
        </p:nvSpPr>
        <p:spPr>
          <a:xfrm>
            <a:off x="4232293" y="2755845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Mitigate risk and enhance customer experience. Optimize operations now.</a:t>
            </a:r>
            <a:endParaRPr lang="en-US" sz="1700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7D244441-A05A-4BBB-BBA9-F70FA1DEA325}"/>
              </a:ext>
            </a:extLst>
          </p:cNvPr>
          <p:cNvSpPr/>
          <p:nvPr/>
        </p:nvSpPr>
        <p:spPr>
          <a:xfrm>
            <a:off x="310374" y="444569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Growth</a:t>
            </a:r>
            <a:endParaRPr lang="en-US" sz="2200" dirty="0"/>
          </a:p>
        </p:txBody>
      </p:sp>
      <p:sp>
        <p:nvSpPr>
          <p:cNvPr id="14" name="Text 9">
            <a:extLst>
              <a:ext uri="{FF2B5EF4-FFF2-40B4-BE49-F238E27FC236}">
                <a16:creationId xmlns:a16="http://schemas.microsoft.com/office/drawing/2014/main" id="{90B8CDFA-BAD4-45EB-BC2D-8EFC6D7B78A1}"/>
              </a:ext>
            </a:extLst>
          </p:cNvPr>
          <p:cNvSpPr/>
          <p:nvPr/>
        </p:nvSpPr>
        <p:spPr>
          <a:xfrm>
            <a:off x="310374" y="4931831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Position institutions for profitability. Invest in future success.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695693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397</Words>
  <Application>Microsoft Office PowerPoint</Application>
  <PresentationFormat>Widescreen</PresentationFormat>
  <Paragraphs>66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Barlow Bold</vt:lpstr>
      <vt:lpstr>Calibri</vt:lpstr>
      <vt:lpstr>Calibri Light</vt:lpstr>
      <vt:lpstr>Montserrat</vt:lpstr>
      <vt:lpstr>Montserrat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Bhavik Dave</dc:creator>
  <cp:lastModifiedBy>Bhavik Dave</cp:lastModifiedBy>
  <cp:revision>5</cp:revision>
  <dcterms:created xsi:type="dcterms:W3CDTF">2025-06-20T06:08:21Z</dcterms:created>
  <dcterms:modified xsi:type="dcterms:W3CDTF">2025-06-20T06:22:24Z</dcterms:modified>
</cp:coreProperties>
</file>

<file path=docProps/thumbnail.jpeg>
</file>